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2" r:id="rId3"/>
    <p:sldId id="268" r:id="rId4"/>
    <p:sldId id="270" r:id="rId5"/>
    <p:sldId id="304" r:id="rId6"/>
    <p:sldId id="307" r:id="rId7"/>
    <p:sldId id="306" r:id="rId8"/>
    <p:sldId id="261" r:id="rId9"/>
    <p:sldId id="278" r:id="rId10"/>
    <p:sldId id="312" r:id="rId11"/>
    <p:sldId id="281" r:id="rId12"/>
    <p:sldId id="301" r:id="rId13"/>
    <p:sldId id="287" r:id="rId14"/>
    <p:sldId id="288" r:id="rId15"/>
    <p:sldId id="289" r:id="rId16"/>
    <p:sldId id="290" r:id="rId17"/>
    <p:sldId id="309" r:id="rId18"/>
    <p:sldId id="291" r:id="rId19"/>
    <p:sldId id="292" r:id="rId20"/>
    <p:sldId id="260" r:id="rId21"/>
    <p:sldId id="303" r:id="rId22"/>
    <p:sldId id="295" r:id="rId23"/>
    <p:sldId id="296" r:id="rId24"/>
    <p:sldId id="293" r:id="rId25"/>
    <p:sldId id="313" r:id="rId26"/>
    <p:sldId id="30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810" autoAdjust="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DCBE2F6-4FE9-48BA-8577-A3325F3E14FB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2ADE4FB-64D0-4328-B884-E86D05921E9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BE2F6-4FE9-48BA-8577-A3325F3E14FB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E4FB-64D0-4328-B884-E86D05921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BE2F6-4FE9-48BA-8577-A3325F3E14FB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E4FB-64D0-4328-B884-E86D05921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DCBE2F6-4FE9-48BA-8577-A3325F3E14FB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2ADE4FB-64D0-4328-B884-E86D05921E9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DCBE2F6-4FE9-48BA-8577-A3325F3E14FB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2ADE4FB-64D0-4328-B884-E86D05921E9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BE2F6-4FE9-48BA-8577-A3325F3E14FB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E4FB-64D0-4328-B884-E86D05921E9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BE2F6-4FE9-48BA-8577-A3325F3E14FB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E4FB-64D0-4328-B884-E86D05921E9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DCBE2F6-4FE9-48BA-8577-A3325F3E14FB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2ADE4FB-64D0-4328-B884-E86D05921E9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BE2F6-4FE9-48BA-8577-A3325F3E14FB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DE4FB-64D0-4328-B884-E86D05921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DCBE2F6-4FE9-48BA-8577-A3325F3E14FB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2ADE4FB-64D0-4328-B884-E86D05921E92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DCBE2F6-4FE9-48BA-8577-A3325F3E14FB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2ADE4FB-64D0-4328-B884-E86D05921E92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DCBE2F6-4FE9-48BA-8577-A3325F3E14FB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2ADE4FB-64D0-4328-B884-E86D05921E9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04813"/>
            <a:ext cx="7772400" cy="309619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4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Лекция 4. Эколого-экономические системы как объект изучения экономики природопользования.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725144"/>
            <a:ext cx="6172200" cy="1650256"/>
          </a:xfrm>
        </p:spPr>
        <p:txBody>
          <a:bodyPr/>
          <a:lstStyle/>
          <a:p>
            <a:pPr eaLnBrk="1" hangingPunct="1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</a:rPr>
              <a:t>              Лектор: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  <a:p>
            <a:pPr eaLnBrk="1" hangingPunct="1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профессор В.  Н. Гавриленко</a:t>
            </a:r>
          </a:p>
          <a:p>
            <a:pPr eaLnBrk="1" hangingPunct="1"/>
            <a:endParaRPr lang="ru-RU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85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496943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85537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2.3. Понятие Эк.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системы и их иерархия.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Эколого-экономическая  система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-совокупность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взаимосвязанных экономических, техногенных, социальных и природных факторов в окружающем человеке мире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      Иерархия  эколого-экономических систем:</a:t>
            </a:r>
          </a:p>
          <a:p>
            <a:pPr marL="0" indent="0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глобальный уровень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(на международном уровне), </a:t>
            </a: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макроуровень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(на уровне государства), </a:t>
            </a: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3.мезоуровень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(на уровне региона)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,</a:t>
            </a:r>
          </a:p>
          <a:p>
            <a:pPr marL="0" indent="0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4.микроуровень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(на уровне населенного пункта или предприятия).</a:t>
            </a:r>
          </a:p>
        </p:txBody>
      </p:sp>
    </p:spTree>
    <p:extLst>
      <p:ext uri="{BB962C8B-B14F-4D97-AF65-F5344CB8AC3E}">
        <p14:creationId xmlns:p14="http://schemas.microsoft.com/office/powerpoint/2010/main" val="2618087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856984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D:\документы с тошибы\Мои документы\Экономка природопользования\Презентации\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25549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2.4.Классификация элементов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Эк.Э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системы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931224" cy="51331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Экологические компоненты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(воздух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, воду, почву, растительный покров, животный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мир); 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2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Минеральные ресурсы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(энергетические и сырьевые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; 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	 </a:t>
            </a:r>
          </a:p>
          <a:p>
            <a:pPr marL="0" indent="0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. Производство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производственные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фонды, транспорт, обслуживающий материальное производство, жилищно-коммунальное хозяйство, сооружения производственной среды, пассажирский транспорт, предметы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потребления). 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082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2.5. Подсистемы и аспекты Эк. Э системы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147248" cy="51331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Экономическая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(управляющая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подсистема;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2.Экологическая(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управляемая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подсистема;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3. Влияние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природной среды на общество;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4.Воздействие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общества на природную среду.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Человек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Эк.ЭС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является не только объектом и субъектом управления, но он же и есть тот самый «норматив», от которого зависит, какие пределы загрязнения окружающей среды он определит, какие технологии будут использованы в настоящем и будущем и т.д. Именно этот факт является ключевым в понимании общих эколого-экономических проблем и в экологическом нормировании в частности. </a:t>
            </a:r>
          </a:p>
        </p:txBody>
      </p:sp>
    </p:spTree>
    <p:extLst>
      <p:ext uri="{BB962C8B-B14F-4D97-AF65-F5344CB8AC3E}">
        <p14:creationId xmlns:p14="http://schemas.microsoft.com/office/powerpoint/2010/main" val="30023933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2.6. Элементы и связи экономической подсистемы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87208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1) экономическая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(хозяйственная) деятельность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(предприятия, промышленность, энергетика, сельское, лесное, водное хозяйство, строительство, транспорт и их взаимодействие);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2) население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населенные пункты, демографические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процессы, трудовые ресурсы. Их качество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т. п.);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3) правовое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административное регулирование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(экологическое право, нормативные документы в области охраны окружающей среды и рационального использования природных ресурсов, органы охраны окружающей среды и контроля ее качества).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9919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2.7. Элементы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связи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экологической подсистемы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1.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риродные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ресурсы, в том числе и ассимиляционный потенциал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экосистемы;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2.Компоненты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природной среды.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3. Пищевые связи в территориальной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биоте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0337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3.3. Функции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кологической подсистемы для человека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219256" cy="50611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1.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Физиологические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среда обитания, поддерживает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жизнь человека как биологического организма.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Социальные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обеспечивают формирование человека как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личности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эстетическая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духовная и религиозная информация, средства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коммуникации).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Экономические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определяют деятельность экономической системы, включая воспроизводство человека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трудовые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ресурсы,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сырье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материалы,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энергетические ресурсы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средства производства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коммуникационные средства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информационные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ресурсы)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Экологические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-регулируют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поддерживают состояние экосистемы, в которой обитает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человек.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93990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2.8.Формы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воздействие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Эк.С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системы на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природную среду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Потребление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(изъятие) природных ресурсов и нарушение ландшафтов;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2.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агрязнение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окружающей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среды 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3.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храна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природной среды и восстановление ее ресурсов.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7514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2.9.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Формы воздействия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Эк.Э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системы 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общество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496944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1) предоставление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физического базиса (места) для различных видов деятельности человека;</a:t>
            </a:r>
          </a:p>
          <a:p>
            <a:pPr marL="0" indent="0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2) обеспечение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человека ресурсами для его жизнедеятельности (воздух, вода, пища) с учетом их качества;</a:t>
            </a:r>
          </a:p>
          <a:p>
            <a:pPr marL="0" indent="0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3) предоставление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ресурсов для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производства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(сырье, материалы, энергия и т. п.);</a:t>
            </a:r>
          </a:p>
          <a:p>
            <a:pPr marL="0" indent="0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4) защита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от космических излучений;</a:t>
            </a:r>
          </a:p>
          <a:p>
            <a:pPr marL="0" indent="0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5) ассимиляция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 размещение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отходов производства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7785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1.Сущность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основные свойства систем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7056784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868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78621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3.Механизм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взаимодействия между подсистемами и элементами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Эк.Э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микроуровне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420888"/>
            <a:ext cx="7467600" cy="40530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10614"/>
            <a:ext cx="7632848" cy="4170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33758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Эк.Э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системы на микроуровне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7776864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33052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3.1.Структурная схема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Эк.Э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системы на микроуровне.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1.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Субъекты системы(предприятия, домохозяйства, экосистема, образование, наука ) –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обмен ресурсами, энергией, информацией.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2. Предприятия -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ресурсы домохозяйств (человеческий, финансовый капитал)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ресурсы экосистемы  для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производства товаров и ус­луг.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обмен за свои ресурсы домохозяйства получают товары и ус­луги, а природа получает отходы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(неиспользованные ресурсы)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которые,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снижают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каче­ство окружающей среды и наносят экономический ущерб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домохозяйствам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другим предприятиям, расположенным на данной территории,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самой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территории  </a:t>
            </a:r>
          </a:p>
          <a:p>
            <a:pPr marL="0" indent="0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990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3.2.Особенности функционирования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Эк.Э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системы на микроуровне.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435280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1. 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входе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предприятия имеют природные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социально-экономические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ресурсы, а на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выходе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производят как полезную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(товары 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услуги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пользующиеся спросом)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так и вредную продукцию 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отходы производства,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товары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услуги, не пользующиеся спросом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2.Антропогенное воздействие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хозяйственной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деятельности предприятий,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вынуждающие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население и других субъектов хозяйственной деятельности нести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дополнительные расходы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их устранение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учитываемые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преприятиями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-загрязнителями в результатах своей деятельности, называются внешними эффектами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экстерналиями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59615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3.4.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устойчивость компонент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Эк.Э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системы на микроуровне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1.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Наименее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устойчивым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компонентом является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природная среда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нарушаемая и извлечением ресурсов, и возвращением отходов.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Наиболее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устойчивым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компонентом -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домохозяйства,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потребляющие и природные ресурсы, и товары в необходимом количестве.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3.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Промежуточным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уровнем устойчивости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обладает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предприятие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которое может испытывать ограничение в своем росте и развитии и по причине ограниченности природных ресурсов, и вследствие возможных ограничений спроса на производимые товары и услуги.</a:t>
            </a:r>
          </a:p>
        </p:txBody>
      </p:sp>
    </p:spTree>
    <p:extLst>
      <p:ext uri="{BB962C8B-B14F-4D97-AF65-F5344CB8AC3E}">
        <p14:creationId xmlns:p14="http://schemas.microsoft.com/office/powerpoint/2010/main" val="12372984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3.5.Проблемы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устойчивого развития общества и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природной среды на микроуровне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63272" cy="487375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 проблема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оптимального использования природных ресурсов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территории предприятиями и домохозяйствами;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2)проблема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оптимального использования 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отходоемкости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поглощающей способности, ассимиляционного потенциала)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территории;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3) проблема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роста экологических издержек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производства и «экологической» конкурентоспособности товаров и услуг;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4)проблема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развития и размещения производств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 учетом экологического фактора.</a:t>
            </a:r>
          </a:p>
        </p:txBody>
      </p:sp>
    </p:spTree>
    <p:extLst>
      <p:ext uri="{BB962C8B-B14F-4D97-AF65-F5344CB8AC3E}">
        <p14:creationId xmlns:p14="http://schemas.microsoft.com/office/powerpoint/2010/main" val="7269692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3.6. Перспективы развития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Эк.ЭС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7931224" cy="534920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 Позитив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: Сохранение качества ОСП -ресурсы </a:t>
            </a:r>
            <a:r>
              <a:rPr lang="ru-RU" sz="2500" b="1" i="1" dirty="0" smtClean="0">
                <a:latin typeface="Times New Roman" pitchFamily="18" charset="0"/>
                <a:cs typeface="Times New Roman" pitchFamily="18" charset="0"/>
              </a:rPr>
              <a:t>(финансовые, человеческие, технологические). </a:t>
            </a:r>
          </a:p>
          <a:p>
            <a:pPr marL="0" indent="0">
              <a:buNone/>
            </a:pPr>
            <a:r>
              <a:rPr lang="ru-RU" sz="2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1а.</a:t>
            </a:r>
            <a:r>
              <a:rPr lang="ru-RU" sz="2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Негатив: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 Удорожанию товаров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человеческого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и финансового капитала. </a:t>
            </a:r>
            <a:r>
              <a:rPr lang="ru-RU" sz="2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Продолжение производства </a:t>
            </a:r>
            <a:r>
              <a:rPr lang="ru-RU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данной территории </a:t>
            </a:r>
            <a:r>
              <a:rPr lang="ru-RU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доходы должны  </a:t>
            </a:r>
            <a:r>
              <a:rPr lang="ru-RU" sz="2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превышать </a:t>
            </a:r>
            <a:r>
              <a:rPr lang="ru-RU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общественные суммарные издержки </a:t>
            </a:r>
            <a:r>
              <a:rPr lang="ru-RU" sz="2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производства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 Позитив: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Сокращение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сырьевых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производств </a:t>
            </a:r>
            <a:r>
              <a:rPr lang="ru-RU" sz="2500" b="1" i="1" dirty="0" smtClean="0">
                <a:latin typeface="Times New Roman" pitchFamily="18" charset="0"/>
                <a:cs typeface="Times New Roman" pitchFamily="18" charset="0"/>
              </a:rPr>
              <a:t>(истощение ПР, накопление </a:t>
            </a:r>
            <a:r>
              <a:rPr lang="ru-RU" sz="2500" b="1" i="1" dirty="0">
                <a:latin typeface="Times New Roman" pitchFamily="18" charset="0"/>
                <a:cs typeface="Times New Roman" pitchFamily="18" charset="0"/>
              </a:rPr>
              <a:t>отходов и </a:t>
            </a:r>
            <a:r>
              <a:rPr lang="ru-RU" sz="2500" b="1" i="1" dirty="0" smtClean="0">
                <a:latin typeface="Times New Roman" pitchFamily="18" charset="0"/>
                <a:cs typeface="Times New Roman" pitchFamily="18" charset="0"/>
              </a:rPr>
              <a:t>рост экологических издержек). </a:t>
            </a:r>
          </a:p>
          <a:p>
            <a:pPr marL="0" indent="0">
              <a:buNone/>
            </a:pPr>
            <a:r>
              <a:rPr lang="ru-RU" sz="2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2а.Негатив: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ля территории начинает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действовать «экологический фактор» развития и размещения производства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ограничивающий экономическую активность в пределах локальных территорий. </a:t>
            </a:r>
          </a:p>
          <a:p>
            <a:pPr marL="0" indent="0">
              <a:buNone/>
            </a:pPr>
            <a:r>
              <a:rPr lang="ru-RU" sz="2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«Экологический </a:t>
            </a:r>
            <a:r>
              <a:rPr lang="ru-RU" sz="25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фактор» -</a:t>
            </a:r>
            <a:r>
              <a:rPr lang="ru-RU" sz="2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ограничитель экономического развития высокоразвитых стран.</a:t>
            </a:r>
          </a:p>
        </p:txBody>
      </p:sp>
    </p:spTree>
    <p:extLst>
      <p:ext uri="{BB962C8B-B14F-4D97-AF65-F5344CB8AC3E}">
        <p14:creationId xmlns:p14="http://schemas.microsoft.com/office/powerpoint/2010/main" val="3838100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1.1. Понятие системы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8219256" cy="5205192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Система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совокупность связанных элементов, объединенных в одно целое для достижения определенной цели.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некоторый результат , ради достижения которого элементы связываются в единое целое. 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Элемент системы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обособленная часть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системы, обладающую специфическими свойствами и связанную с другими элементами.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Подсистема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относительно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независимая часть системы, выполняющая задачи в рамках общей цели системы, сохраняющая основные свойства системы и допускающая разложение на составные части - компоненты и элементы. </a:t>
            </a:r>
          </a:p>
        </p:txBody>
      </p:sp>
    </p:spTree>
    <p:extLst>
      <p:ext uri="{BB962C8B-B14F-4D97-AF65-F5344CB8AC3E}">
        <p14:creationId xmlns:p14="http://schemas.microsoft.com/office/powerpoint/2010/main" val="91170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1.2.Современная классификация систем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147248" cy="506117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i="1" dirty="0">
                <a:solidFill>
                  <a:srgbClr val="C00000"/>
                </a:solidFill>
              </a:rPr>
              <a:t> </a:t>
            </a:r>
            <a:r>
              <a:rPr lang="ru-RU" i="1" dirty="0" smtClean="0">
                <a:solidFill>
                  <a:srgbClr val="C00000"/>
                </a:solidFill>
              </a:rPr>
              <a:t>  </a:t>
            </a:r>
            <a:r>
              <a:rPr lang="ru-RU" b="1" i="1" dirty="0" smtClean="0">
                <a:solidFill>
                  <a:srgbClr val="C00000"/>
                </a:solidFill>
              </a:rPr>
              <a:t>1.Естественные </a:t>
            </a:r>
            <a:r>
              <a:rPr lang="ru-RU" b="1" i="1" dirty="0">
                <a:solidFill>
                  <a:srgbClr val="C00000"/>
                </a:solidFill>
              </a:rPr>
              <a:t>(</a:t>
            </a:r>
            <a:r>
              <a:rPr lang="ru-RU" b="1" i="1" dirty="0" smtClean="0">
                <a:solidFill>
                  <a:srgbClr val="C00000"/>
                </a:solidFill>
              </a:rPr>
              <a:t>биологические) - </a:t>
            </a:r>
            <a:r>
              <a:rPr lang="ru-RU" b="1" dirty="0"/>
              <a:t>место и функции каждого элемента, их взаимодействие и взаимосвязь предопределены природой, а совершенствование этой организации происходит по законам эволюции.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  </a:t>
            </a:r>
            <a:r>
              <a:rPr lang="ru-RU" b="1" i="1" dirty="0" smtClean="0">
                <a:solidFill>
                  <a:srgbClr val="C00000"/>
                </a:solidFill>
              </a:rPr>
              <a:t>2.  Технические  </a:t>
            </a:r>
            <a:r>
              <a:rPr lang="ru-RU" b="1" dirty="0"/>
              <a:t>- место и функции каждого механизма, узла и детали предопределены конструктором (технологом), который в процессе эксплуатации совершенствует ее.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</a:t>
            </a:r>
            <a:r>
              <a:rPr lang="ru-RU" b="1" i="1" dirty="0" smtClean="0">
                <a:solidFill>
                  <a:srgbClr val="C00000"/>
                </a:solidFill>
              </a:rPr>
              <a:t>3. Социально-экономические системы</a:t>
            </a:r>
            <a:r>
              <a:rPr lang="ru-RU" b="1" i="1" dirty="0">
                <a:solidFill>
                  <a:srgbClr val="C00000"/>
                </a:solidFill>
              </a:rPr>
              <a:t> </a:t>
            </a:r>
            <a:r>
              <a:rPr lang="ru-RU" b="1" dirty="0"/>
              <a:t>(организация, предприятие, </a:t>
            </a:r>
            <a:r>
              <a:rPr lang="ru-RU" b="1" dirty="0" smtClean="0"/>
              <a:t>фирма) между людьми возникают </a:t>
            </a:r>
            <a:r>
              <a:rPr lang="ru-RU" b="1" dirty="0"/>
              <a:t>отношения по поводу производства, распределения, перераспределения и потреблением  </a:t>
            </a:r>
            <a:r>
              <a:rPr lang="ru-RU" b="1" i="1" dirty="0">
                <a:solidFill>
                  <a:srgbClr val="C00000"/>
                </a:solidFill>
              </a:rPr>
              <a:t>материальных </a:t>
            </a:r>
            <a:r>
              <a:rPr lang="ru-RU" b="1" i="1" dirty="0" smtClean="0">
                <a:solidFill>
                  <a:srgbClr val="C00000"/>
                </a:solidFill>
              </a:rPr>
              <a:t>благ.  </a:t>
            </a:r>
            <a:r>
              <a:rPr lang="ru-RU" b="1" dirty="0" smtClean="0"/>
              <a:t>Функции </a:t>
            </a:r>
            <a:r>
              <a:rPr lang="ru-RU" b="1" dirty="0"/>
              <a:t>и взаимосвязь элементов предопределяются управляющим (менеджером), им же </a:t>
            </a:r>
            <a:r>
              <a:rPr lang="ru-RU" b="1" dirty="0" smtClean="0"/>
              <a:t>связи  </a:t>
            </a:r>
            <a:r>
              <a:rPr lang="ru-RU" b="1" dirty="0"/>
              <a:t>корректируются и поддерживаются. </a:t>
            </a:r>
          </a:p>
        </p:txBody>
      </p:sp>
    </p:spTree>
    <p:extLst>
      <p:ext uri="{BB962C8B-B14F-4D97-AF65-F5344CB8AC3E}">
        <p14:creationId xmlns:p14="http://schemas.microsoft.com/office/powerpoint/2010/main" val="1444434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1.3. Классификация систем по сложности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84784"/>
            <a:ext cx="8075240" cy="49891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простые (неживые) системы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не имеют цели и внешнего действия 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атом , молекула, кристалл, механически соединенные тела, часовой механизм, термостат и т.п.);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сложные системы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имеют цель и выполняют некую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функцию: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1.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системы, созданные природой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вирус, бактерия, нервная система, многоклеточный организм, сообщество организмов, экологическая система, биосфера, человек и материальные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системы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2.системы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созданные разумом человека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механизмы, машины, компьютеры, Интернет, производственные комплексы, хозяйственные системы, глобальная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техносфера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организации). </a:t>
            </a:r>
          </a:p>
        </p:txBody>
      </p:sp>
    </p:spTree>
    <p:extLst>
      <p:ext uri="{BB962C8B-B14F-4D97-AF65-F5344CB8AC3E}">
        <p14:creationId xmlns:p14="http://schemas.microsoft.com/office/powerpoint/2010/main" val="818109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1.4. Жизненный цикл систем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8219256" cy="52051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1.Состояние системы-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совокупностью значений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параметров, характерных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для данной системы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величин. Состояние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экологической системы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определяется ее структурой, количественным составом каждой экологической ниши, пищевыми связями, энергобалансом и т. п. Состояние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экономической системы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определяется объемом товарно-денежных потоков, проходящих через системы, балансом ее доходов и расходов и т. п.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2.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ЖЦС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изменение состояние и поведения системы во времени . 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Адаптация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системы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изменение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поведения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параметров под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влиянием внешних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воздействий.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 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3. Когда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система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заканчивает свой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ЖЦР,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начинает формироваться основание для нового цикла, для нового роста, но это будет уже другая система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94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1.5. Управляющая и управляемые подсистемы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14474"/>
            <a:ext cx="7416823" cy="472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7630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2.Эколого-экономические системы (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Эк.С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понятие, структура и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виды. Иерархия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эколого-экономических систем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1"/>
            <a:ext cx="727280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0214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2.1. Междисциплинарные системы в природе и их связи.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 составу элементов, связям между ними  выделяют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 укрупненные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взаимосвязанные системы:</a:t>
            </a:r>
          </a:p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1.Экологические системы( природа);</a:t>
            </a:r>
          </a:p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2.Технические системы( производство);</a:t>
            </a:r>
          </a:p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3.Социальные системы( общество);</a:t>
            </a:r>
          </a:p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4.Организационные системы( человек).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0756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618</TotalTime>
  <Words>1419</Words>
  <Application>Microsoft Office PowerPoint</Application>
  <PresentationFormat>Экран (4:3)</PresentationFormat>
  <Paragraphs>95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Эркер</vt:lpstr>
      <vt:lpstr>                Лекция 4. Эколого-экономические системы как объект изучения экономики природопользования. </vt:lpstr>
      <vt:lpstr>     1.Сущность и основные свойства систем.</vt:lpstr>
      <vt:lpstr>1.1. Понятие системы</vt:lpstr>
      <vt:lpstr>1.2.Современная классификация систем</vt:lpstr>
      <vt:lpstr>1.3. Классификация систем по сложности </vt:lpstr>
      <vt:lpstr>1.4. Жизненный цикл систем</vt:lpstr>
      <vt:lpstr>1.5. Управляющая и управляемые подсистемы </vt:lpstr>
      <vt:lpstr>2.Эколого-экономические системы (Эк.С): понятие, структура и виды. Иерархия эколого-экономических систем.</vt:lpstr>
      <vt:lpstr>2.1. Междисциплинарные системы в природе и их связи.</vt:lpstr>
      <vt:lpstr>Презентация PowerPoint</vt:lpstr>
      <vt:lpstr>2.3. Понятие Эк. Э системы и их иерархия.</vt:lpstr>
      <vt:lpstr>Презентация PowerPoint</vt:lpstr>
      <vt:lpstr>2.4.Классификация элементов Эк.Э системы</vt:lpstr>
      <vt:lpstr>2.5. Подсистемы и аспекты Эк. Э системы</vt:lpstr>
      <vt:lpstr>2.6. Элементы и связи экономической подсистемы</vt:lpstr>
      <vt:lpstr>2.7. Элементы и связи экологической подсистемы</vt:lpstr>
      <vt:lpstr>3.3. Функции экологической подсистемы для человека</vt:lpstr>
      <vt:lpstr>2.8.Формы воздействие Эк.С системы на природную среду </vt:lpstr>
      <vt:lpstr>2.9. Формы воздействия Эк.Э системы на общество </vt:lpstr>
      <vt:lpstr>3.Механизм взаимодействия между подсистемами и элементами Эк.Э С на микроуровне.</vt:lpstr>
      <vt:lpstr>Структура Эк.Э системы на микроуровне</vt:lpstr>
      <vt:lpstr>3.1.Структурная схема Эк.Э системы на микроуровне.</vt:lpstr>
      <vt:lpstr>3.2.Особенности функционирования Эк.Э системы на микроуровне.</vt:lpstr>
      <vt:lpstr>3.4. устойчивость компонент Эк.Э системы на микроуровне</vt:lpstr>
      <vt:lpstr>3.5.Проблемы устойчивого развития общества и природной среды на микроуровне </vt:lpstr>
      <vt:lpstr>3.6. Перспективы развития Эк.ЭС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4. Эколого-экономические системы как объект изучения экономики природопользования.</dc:title>
  <dc:creator>User</dc:creator>
  <cp:lastModifiedBy>User</cp:lastModifiedBy>
  <cp:revision>31</cp:revision>
  <dcterms:created xsi:type="dcterms:W3CDTF">2018-08-23T07:19:53Z</dcterms:created>
  <dcterms:modified xsi:type="dcterms:W3CDTF">2019-03-10T09:32:19Z</dcterms:modified>
</cp:coreProperties>
</file>